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8" r:id="rId2"/>
    <p:sldId id="256" r:id="rId3"/>
    <p:sldId id="259" r:id="rId4"/>
    <p:sldId id="273" r:id="rId5"/>
    <p:sldId id="257" r:id="rId6"/>
    <p:sldId id="260" r:id="rId7"/>
    <p:sldId id="261" r:id="rId8"/>
    <p:sldId id="262" r:id="rId9"/>
    <p:sldId id="263" r:id="rId10"/>
    <p:sldId id="272" r:id="rId11"/>
    <p:sldId id="274" r:id="rId12"/>
    <p:sldId id="265" r:id="rId13"/>
    <p:sldId id="266" r:id="rId14"/>
    <p:sldId id="267" r:id="rId15"/>
    <p:sldId id="268" r:id="rId16"/>
    <p:sldId id="269" r:id="rId17"/>
    <p:sldId id="270" r:id="rId18"/>
    <p:sldId id="271" r:id="rId19"/>
    <p:sldId id="277"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0691B47B-D349-AE48-B997-9FE4CD7217DB}"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91602-E063-4B4D-B2AC-C35FE7DD3011}"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0691B47B-D349-AE48-B997-9FE4CD7217DB}"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91602-E063-4B4D-B2AC-C35FE7DD3011}"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0691B47B-D349-AE48-B997-9FE4CD7217DB}"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91602-E063-4B4D-B2AC-C35FE7DD3011}"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91B47B-D349-AE48-B997-9FE4CD7217DB}"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91602-E063-4B4D-B2AC-C35FE7DD301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91B47B-D349-AE48-B997-9FE4CD7217DB}"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91602-E063-4B4D-B2AC-C35FE7DD30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91B47B-D349-AE48-B997-9FE4CD7217DB}"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91602-E063-4B4D-B2AC-C35FE7DD30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91B47B-D349-AE48-B997-9FE4CD7217DB}"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91602-E063-4B4D-B2AC-C35FE7DD30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91B47B-D349-AE48-B997-9FE4CD7217DB}"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91602-E063-4B4D-B2AC-C35FE7DD30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91B47B-D349-AE48-B997-9FE4CD7217DB}"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91602-E063-4B4D-B2AC-C35FE7DD30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1B47B-D349-AE48-B997-9FE4CD7217DB}"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91602-E063-4B4D-B2AC-C35FE7DD30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1B47B-D349-AE48-B997-9FE4CD7217DB}"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91602-E063-4B4D-B2AC-C35FE7DD30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0691B47B-D349-AE48-B997-9FE4CD7217DB}" type="datetimeFigureOut">
              <a:rPr lang="en-US" smtClean="0"/>
              <a:t>12/1/2015</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8791602-E063-4B4D-B2AC-C35FE7DD3011}"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animoto.com/play/CCWcxUIE8vVQfTZqAltbz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a:t>
            </a:r>
            <a:endParaRPr lang="en-US" dirty="0"/>
          </a:p>
        </p:txBody>
      </p:sp>
      <p:sp>
        <p:nvSpPr>
          <p:cNvPr id="3" name="Content Placeholder 2"/>
          <p:cNvSpPr>
            <a:spLocks noGrp="1"/>
          </p:cNvSpPr>
          <p:nvPr>
            <p:ph idx="1"/>
          </p:nvPr>
        </p:nvSpPr>
        <p:spPr/>
        <p:txBody>
          <a:bodyPr/>
          <a:lstStyle/>
          <a:p>
            <a:r>
              <a:rPr lang="en-US" dirty="0" smtClean="0"/>
              <a:t>List </a:t>
            </a:r>
            <a:r>
              <a:rPr lang="en-US" dirty="0" smtClean="0"/>
              <a:t>1 </a:t>
            </a:r>
            <a:r>
              <a:rPr lang="en-US" dirty="0" smtClean="0"/>
              <a:t>reasons why teens begin using tobacco</a:t>
            </a:r>
            <a:r>
              <a:rPr lang="en-US" dirty="0" smtClean="0"/>
              <a:t>.</a:t>
            </a:r>
          </a:p>
          <a:p>
            <a:r>
              <a:rPr lang="en-US" dirty="0" smtClean="0"/>
              <a:t>What is nicotine?</a:t>
            </a:r>
          </a:p>
          <a:p>
            <a:r>
              <a:rPr lang="en-US" dirty="0" smtClean="0"/>
              <a:t>List two types of smokeless tobacco </a:t>
            </a:r>
          </a:p>
          <a:p>
            <a:endParaRPr lang="en-US" dirty="0"/>
          </a:p>
        </p:txBody>
      </p:sp>
    </p:spTree>
    <p:extLst>
      <p:ext uri="{BB962C8B-B14F-4D97-AF65-F5344CB8AC3E}">
        <p14:creationId xmlns:p14="http://schemas.microsoft.com/office/powerpoint/2010/main" val="1200247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Peer Pressure pg. 228</a:t>
            </a:r>
            <a:endParaRPr lang="en-US" dirty="0"/>
          </a:p>
        </p:txBody>
      </p:sp>
      <p:sp>
        <p:nvSpPr>
          <p:cNvPr id="3" name="Content Placeholder 2"/>
          <p:cNvSpPr>
            <a:spLocks noGrp="1"/>
          </p:cNvSpPr>
          <p:nvPr>
            <p:ph idx="1"/>
          </p:nvPr>
        </p:nvSpPr>
        <p:spPr/>
        <p:txBody>
          <a:bodyPr/>
          <a:lstStyle/>
          <a:p>
            <a:r>
              <a:rPr lang="en-US" dirty="0" smtClean="0">
                <a:solidFill>
                  <a:srgbClr val="FFFF00"/>
                </a:solidFill>
              </a:rPr>
              <a:t>Negative peer pressure </a:t>
            </a:r>
            <a:r>
              <a:rPr lang="en-US" dirty="0" smtClean="0"/>
              <a:t>Pressure you feel to go along with harmful behaviors or beliefs of tour peers.</a:t>
            </a:r>
            <a:endParaRPr lang="en-US" dirty="0"/>
          </a:p>
        </p:txBody>
      </p:sp>
    </p:spTree>
    <p:extLst>
      <p:ext uri="{BB962C8B-B14F-4D97-AF65-F5344CB8AC3E}">
        <p14:creationId xmlns:p14="http://schemas.microsoft.com/office/powerpoint/2010/main" val="2254619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pg. 228</a:t>
            </a:r>
            <a:endParaRPr lang="en-US" dirty="0"/>
          </a:p>
        </p:txBody>
      </p:sp>
      <p:sp>
        <p:nvSpPr>
          <p:cNvPr id="3" name="Content Placeholder 2"/>
          <p:cNvSpPr>
            <a:spLocks noGrp="1"/>
          </p:cNvSpPr>
          <p:nvPr>
            <p:ph idx="1"/>
          </p:nvPr>
        </p:nvSpPr>
        <p:spPr>
          <a:xfrm>
            <a:off x="712788" y="2999263"/>
            <a:ext cx="7716838" cy="3388658"/>
          </a:xfrm>
        </p:spPr>
        <p:txBody>
          <a:bodyPr/>
          <a:lstStyle/>
          <a:p>
            <a:r>
              <a:rPr lang="en-US" dirty="0" smtClean="0"/>
              <a:t>The media is another negative influence.</a:t>
            </a:r>
          </a:p>
          <a:p>
            <a:r>
              <a:rPr lang="en-US" dirty="0" smtClean="0">
                <a:solidFill>
                  <a:srgbClr val="FFFF00"/>
                </a:solidFill>
              </a:rPr>
              <a:t>Media</a:t>
            </a:r>
            <a:r>
              <a:rPr lang="en-US" dirty="0" smtClean="0"/>
              <a:t> The carious methods of communicating information, including newspapers, magazines, radio, television, and the internet.</a:t>
            </a:r>
          </a:p>
          <a:p>
            <a:r>
              <a:rPr lang="en-US" dirty="0" smtClean="0"/>
              <a:t>Tobacco use is glamorized in many movies and pop songs.</a:t>
            </a:r>
            <a:endParaRPr lang="en-US" dirty="0"/>
          </a:p>
        </p:txBody>
      </p:sp>
    </p:spTree>
    <p:extLst>
      <p:ext uri="{BB962C8B-B14F-4D97-AF65-F5344CB8AC3E}">
        <p14:creationId xmlns:p14="http://schemas.microsoft.com/office/powerpoint/2010/main" val="1736933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 Advertising Activity</a:t>
            </a:r>
            <a:endParaRPr lang="en-US" dirty="0"/>
          </a:p>
        </p:txBody>
      </p:sp>
      <p:sp>
        <p:nvSpPr>
          <p:cNvPr id="3" name="Content Placeholder 2"/>
          <p:cNvSpPr>
            <a:spLocks noGrp="1"/>
          </p:cNvSpPr>
          <p:nvPr>
            <p:ph idx="1"/>
          </p:nvPr>
        </p:nvSpPr>
        <p:spPr/>
        <p:txBody>
          <a:bodyPr/>
          <a:lstStyle/>
          <a:p>
            <a:r>
              <a:rPr lang="en-US" dirty="0" smtClean="0"/>
              <a:t>Advertisers are attempting to target teens with “point-of-sale promotions, giveaways, and internet advertising intended for teens. </a:t>
            </a:r>
          </a:p>
          <a:p>
            <a:r>
              <a:rPr lang="en-US" dirty="0" smtClean="0"/>
              <a:t>When I show the picture, describe how advertisers are targeting teens. </a:t>
            </a:r>
            <a:endParaRPr lang="en-US" dirty="0"/>
          </a:p>
        </p:txBody>
      </p:sp>
    </p:spTree>
    <p:extLst>
      <p:ext uri="{BB962C8B-B14F-4D97-AF65-F5344CB8AC3E}">
        <p14:creationId xmlns:p14="http://schemas.microsoft.com/office/powerpoint/2010/main" val="3271457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 1</a:t>
            </a:r>
            <a:endParaRPr lang="en-US" dirty="0"/>
          </a:p>
        </p:txBody>
      </p:sp>
      <p:pic>
        <p:nvPicPr>
          <p:cNvPr id="4" name="Content Placeholder 3" descr="tobacco1.jpg"/>
          <p:cNvPicPr>
            <a:picLocks noGrp="1" noChangeAspect="1"/>
          </p:cNvPicPr>
          <p:nvPr>
            <p:ph idx="1"/>
          </p:nvPr>
        </p:nvPicPr>
        <p:blipFill>
          <a:blip r:embed="rId2">
            <a:extLst>
              <a:ext uri="{28A0092B-C50C-407E-A947-70E740481C1C}">
                <a14:useLocalDpi xmlns:a14="http://schemas.microsoft.com/office/drawing/2010/main" val="0"/>
              </a:ext>
            </a:extLst>
          </a:blip>
          <a:srcRect t="17593" b="17593"/>
          <a:stretch>
            <a:fillRect/>
          </a:stretch>
        </p:blipFill>
        <p:spPr/>
      </p:pic>
    </p:spTree>
    <p:extLst>
      <p:ext uri="{BB962C8B-B14F-4D97-AF65-F5344CB8AC3E}">
        <p14:creationId xmlns:p14="http://schemas.microsoft.com/office/powerpoint/2010/main" val="601284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 2</a:t>
            </a:r>
            <a:endParaRPr lang="en-US" dirty="0"/>
          </a:p>
        </p:txBody>
      </p:sp>
      <p:pic>
        <p:nvPicPr>
          <p:cNvPr id="4" name="Content Placeholder 3" descr="tobacco 2.jpg"/>
          <p:cNvPicPr>
            <a:picLocks noGrp="1" noChangeAspect="1"/>
          </p:cNvPicPr>
          <p:nvPr>
            <p:ph idx="1"/>
          </p:nvPr>
        </p:nvPicPr>
        <p:blipFill>
          <a:blip r:embed="rId2">
            <a:extLst>
              <a:ext uri="{28A0092B-C50C-407E-A947-70E740481C1C}">
                <a14:useLocalDpi xmlns:a14="http://schemas.microsoft.com/office/drawing/2010/main" val="0"/>
              </a:ext>
            </a:extLst>
          </a:blip>
          <a:srcRect t="14314" b="14314"/>
          <a:stretch>
            <a:fillRect/>
          </a:stretch>
        </p:blipFill>
        <p:spPr/>
      </p:pic>
    </p:spTree>
    <p:extLst>
      <p:ext uri="{BB962C8B-B14F-4D97-AF65-F5344CB8AC3E}">
        <p14:creationId xmlns:p14="http://schemas.microsoft.com/office/powerpoint/2010/main" val="2389658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 3</a:t>
            </a:r>
            <a:endParaRPr lang="en-US" dirty="0"/>
          </a:p>
        </p:txBody>
      </p:sp>
      <p:pic>
        <p:nvPicPr>
          <p:cNvPr id="4" name="Content Placeholder 3" descr="tobacco 3.jpg"/>
          <p:cNvPicPr>
            <a:picLocks noGrp="1" noChangeAspect="1"/>
          </p:cNvPicPr>
          <p:nvPr>
            <p:ph idx="1"/>
          </p:nvPr>
        </p:nvPicPr>
        <p:blipFill>
          <a:blip r:embed="rId2">
            <a:extLst>
              <a:ext uri="{28A0092B-C50C-407E-A947-70E740481C1C}">
                <a14:useLocalDpi xmlns:a14="http://schemas.microsoft.com/office/drawing/2010/main" val="0"/>
              </a:ext>
            </a:extLst>
          </a:blip>
          <a:srcRect l="-16476" r="-16476"/>
          <a:stretch>
            <a:fillRect/>
          </a:stretch>
        </p:blipFill>
        <p:spPr/>
      </p:pic>
    </p:spTree>
    <p:extLst>
      <p:ext uri="{BB962C8B-B14F-4D97-AF65-F5344CB8AC3E}">
        <p14:creationId xmlns:p14="http://schemas.microsoft.com/office/powerpoint/2010/main" val="1321496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 4</a:t>
            </a:r>
            <a:endParaRPr lang="en-US" dirty="0"/>
          </a:p>
        </p:txBody>
      </p:sp>
      <p:pic>
        <p:nvPicPr>
          <p:cNvPr id="4" name="Content Placeholder 3" descr="tobacco 4.jpg"/>
          <p:cNvPicPr>
            <a:picLocks noGrp="1" noChangeAspect="1"/>
          </p:cNvPicPr>
          <p:nvPr>
            <p:ph idx="1"/>
          </p:nvPr>
        </p:nvPicPr>
        <p:blipFill>
          <a:blip r:embed="rId2">
            <a:extLst>
              <a:ext uri="{28A0092B-C50C-407E-A947-70E740481C1C}">
                <a14:useLocalDpi xmlns:a14="http://schemas.microsoft.com/office/drawing/2010/main" val="0"/>
              </a:ext>
            </a:extLst>
          </a:blip>
          <a:srcRect t="20621" b="20621"/>
          <a:stretch>
            <a:fillRect/>
          </a:stretch>
        </p:blipFill>
        <p:spPr/>
      </p:pic>
    </p:spTree>
    <p:extLst>
      <p:ext uri="{BB962C8B-B14F-4D97-AF65-F5344CB8AC3E}">
        <p14:creationId xmlns:p14="http://schemas.microsoft.com/office/powerpoint/2010/main" val="2490489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 5</a:t>
            </a:r>
            <a:endParaRPr lang="en-US" dirty="0"/>
          </a:p>
        </p:txBody>
      </p:sp>
      <p:pic>
        <p:nvPicPr>
          <p:cNvPr id="4" name="Content Placeholder 3" descr="rhianna.jpg"/>
          <p:cNvPicPr>
            <a:picLocks noGrp="1" noChangeAspect="1"/>
          </p:cNvPicPr>
          <p:nvPr>
            <p:ph idx="1"/>
          </p:nvPr>
        </p:nvPicPr>
        <p:blipFill>
          <a:blip r:embed="rId2">
            <a:extLst>
              <a:ext uri="{28A0092B-C50C-407E-A947-70E740481C1C}">
                <a14:useLocalDpi xmlns:a14="http://schemas.microsoft.com/office/drawing/2010/main" val="0"/>
              </a:ext>
            </a:extLst>
          </a:blip>
          <a:srcRect t="20473" b="20473"/>
          <a:stretch>
            <a:fillRect/>
          </a:stretch>
        </p:blipFill>
        <p:spPr/>
      </p:pic>
    </p:spTree>
    <p:extLst>
      <p:ext uri="{BB962C8B-B14F-4D97-AF65-F5344CB8AC3E}">
        <p14:creationId xmlns:p14="http://schemas.microsoft.com/office/powerpoint/2010/main" val="438497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 6</a:t>
            </a:r>
            <a:endParaRPr lang="en-US" dirty="0"/>
          </a:p>
        </p:txBody>
      </p:sp>
      <p:pic>
        <p:nvPicPr>
          <p:cNvPr id="4" name="Content Placeholder 3" descr="lindsay-lohan-smoking.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9380" b="51248"/>
          <a:stretch/>
        </p:blipFill>
        <p:spPr/>
      </p:pic>
    </p:spTree>
    <p:extLst>
      <p:ext uri="{BB962C8B-B14F-4D97-AF65-F5344CB8AC3E}">
        <p14:creationId xmlns:p14="http://schemas.microsoft.com/office/powerpoint/2010/main" val="2122864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Advertisement</a:t>
            </a:r>
            <a:endParaRPr lang="en-US" dirty="0"/>
          </a:p>
        </p:txBody>
      </p:sp>
      <p:sp>
        <p:nvSpPr>
          <p:cNvPr id="3" name="Content Placeholder 2"/>
          <p:cNvSpPr>
            <a:spLocks noGrp="1"/>
          </p:cNvSpPr>
          <p:nvPr>
            <p:ph idx="1"/>
          </p:nvPr>
        </p:nvSpPr>
        <p:spPr/>
        <p:txBody>
          <a:bodyPr/>
          <a:lstStyle/>
          <a:p>
            <a:r>
              <a:rPr lang="en-US" dirty="0" smtClean="0"/>
              <a:t>Think about how a cigarette advertisement depicts tobacco use. How might it influence a teen’s behavior?</a:t>
            </a:r>
            <a:endParaRPr lang="en-US" dirty="0"/>
          </a:p>
        </p:txBody>
      </p:sp>
    </p:spTree>
    <p:extLst>
      <p:ext uri="{BB962C8B-B14F-4D97-AF65-F5344CB8AC3E}">
        <p14:creationId xmlns:p14="http://schemas.microsoft.com/office/powerpoint/2010/main" val="2406544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Teens and Tobacco</a:t>
            </a:r>
            <a:endParaRPr lang="en-US" dirty="0"/>
          </a:p>
        </p:txBody>
      </p:sp>
      <p:sp>
        <p:nvSpPr>
          <p:cNvPr id="3" name="Subtitle 2"/>
          <p:cNvSpPr>
            <a:spLocks noGrp="1"/>
          </p:cNvSpPr>
          <p:nvPr>
            <p:ph type="subTitle" idx="1"/>
          </p:nvPr>
        </p:nvSpPr>
        <p:spPr/>
        <p:txBody>
          <a:bodyPr/>
          <a:lstStyle/>
          <a:p>
            <a:r>
              <a:rPr lang="en-US" dirty="0" smtClean="0"/>
              <a:t>Lesson 2</a:t>
            </a:r>
            <a:endParaRPr lang="en-US" dirty="0"/>
          </a:p>
        </p:txBody>
      </p:sp>
    </p:spTree>
    <p:extLst>
      <p:ext uri="{BB962C8B-B14F-4D97-AF65-F5344CB8AC3E}">
        <p14:creationId xmlns:p14="http://schemas.microsoft.com/office/powerpoint/2010/main" val="2371425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to a Tobacco Company</a:t>
            </a:r>
            <a:endParaRPr lang="en-US" dirty="0"/>
          </a:p>
        </p:txBody>
      </p:sp>
      <p:sp>
        <p:nvSpPr>
          <p:cNvPr id="3" name="Content Placeholder 2"/>
          <p:cNvSpPr>
            <a:spLocks noGrp="1"/>
          </p:cNvSpPr>
          <p:nvPr>
            <p:ph idx="1"/>
          </p:nvPr>
        </p:nvSpPr>
        <p:spPr/>
        <p:txBody>
          <a:bodyPr/>
          <a:lstStyle/>
          <a:p>
            <a:r>
              <a:rPr lang="en-US" dirty="0"/>
              <a:t>Write a four paragraph(20 sentences)  letter to a tobacco company. In this essay </a:t>
            </a:r>
            <a:r>
              <a:rPr lang="en-US" i="1" u="sng" dirty="0">
                <a:solidFill>
                  <a:srgbClr val="FF0000"/>
                </a:solidFill>
              </a:rPr>
              <a:t>(1st paragraph</a:t>
            </a:r>
            <a:r>
              <a:rPr lang="en-US" i="1" u="sng" dirty="0"/>
              <a:t>)</a:t>
            </a:r>
            <a:r>
              <a:rPr lang="en-US" dirty="0"/>
              <a:t>explain why their products are so harmful. (</a:t>
            </a:r>
            <a:r>
              <a:rPr lang="en-US" i="1" u="sng" dirty="0">
                <a:solidFill>
                  <a:srgbClr val="FFFF00"/>
                </a:solidFill>
              </a:rPr>
              <a:t>paragraph 2</a:t>
            </a:r>
            <a:r>
              <a:rPr lang="en-US" dirty="0">
                <a:solidFill>
                  <a:srgbClr val="FFFF00"/>
                </a:solidFill>
              </a:rPr>
              <a:t>)</a:t>
            </a:r>
            <a:r>
              <a:rPr lang="en-US" dirty="0"/>
              <a:t> explain why it is not a smart decision to try cigarettes even once. </a:t>
            </a:r>
            <a:r>
              <a:rPr lang="en-US" i="1" u="sng" dirty="0"/>
              <a:t>(</a:t>
            </a:r>
            <a:r>
              <a:rPr lang="en-US" i="1" u="sng" dirty="0">
                <a:solidFill>
                  <a:srgbClr val="00B0F0"/>
                </a:solidFill>
              </a:rPr>
              <a:t>Paragraph 3</a:t>
            </a:r>
            <a:r>
              <a:rPr lang="en-US" i="1" u="sng" dirty="0"/>
              <a:t>) </a:t>
            </a:r>
            <a:r>
              <a:rPr lang="en-US" dirty="0"/>
              <a:t>Talk about two long term effects of tobacco products. </a:t>
            </a:r>
            <a:r>
              <a:rPr lang="en-US" i="1" u="sng" dirty="0"/>
              <a:t>(</a:t>
            </a:r>
            <a:r>
              <a:rPr lang="en-US" i="1" u="sng" dirty="0">
                <a:solidFill>
                  <a:srgbClr val="00B050"/>
                </a:solidFill>
              </a:rPr>
              <a:t>Paragraph 4</a:t>
            </a:r>
            <a:r>
              <a:rPr lang="en-US" i="1" u="sng" dirty="0"/>
              <a:t>) </a:t>
            </a:r>
            <a:r>
              <a:rPr lang="en-US" dirty="0"/>
              <a:t>talk about two short term effects of tobacco usage. (You can use your notes)</a:t>
            </a:r>
            <a:endParaRPr lang="en-US" dirty="0" smtClean="0"/>
          </a:p>
        </p:txBody>
      </p:sp>
    </p:spTree>
    <p:extLst>
      <p:ext uri="{BB962C8B-B14F-4D97-AF65-F5344CB8AC3E}">
        <p14:creationId xmlns:p14="http://schemas.microsoft.com/office/powerpoint/2010/main" val="255616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Focus</a:t>
            </a:r>
            <a:endParaRPr lang="en-US" dirty="0"/>
          </a:p>
        </p:txBody>
      </p:sp>
      <p:sp>
        <p:nvSpPr>
          <p:cNvPr id="3" name="Content Placeholder 2"/>
          <p:cNvSpPr>
            <a:spLocks noGrp="1"/>
          </p:cNvSpPr>
          <p:nvPr>
            <p:ph idx="1"/>
          </p:nvPr>
        </p:nvSpPr>
        <p:spPr/>
        <p:txBody>
          <a:bodyPr/>
          <a:lstStyle/>
          <a:p>
            <a:r>
              <a:rPr lang="en-US" dirty="0" smtClean="0">
                <a:solidFill>
                  <a:srgbClr val="FFFF00"/>
                </a:solidFill>
              </a:rPr>
              <a:t>Identify</a:t>
            </a:r>
            <a:r>
              <a:rPr lang="en-US" dirty="0" smtClean="0"/>
              <a:t> factors that influence teens to try tobacco.</a:t>
            </a:r>
          </a:p>
          <a:p>
            <a:r>
              <a:rPr lang="en-US" dirty="0" smtClean="0">
                <a:solidFill>
                  <a:srgbClr val="FFFF00"/>
                </a:solidFill>
              </a:rPr>
              <a:t>Recognize</a:t>
            </a:r>
            <a:r>
              <a:rPr lang="en-US" dirty="0" smtClean="0"/>
              <a:t> negative influences on teens to use tobacco.</a:t>
            </a:r>
          </a:p>
          <a:p>
            <a:r>
              <a:rPr lang="en-US" dirty="0" smtClean="0">
                <a:solidFill>
                  <a:srgbClr val="FFFF00"/>
                </a:solidFill>
              </a:rPr>
              <a:t>Access</a:t>
            </a:r>
            <a:r>
              <a:rPr lang="en-US" dirty="0" smtClean="0"/>
              <a:t> reliable information on teens and tobacco use. </a:t>
            </a:r>
            <a:endParaRPr lang="en-US" dirty="0"/>
          </a:p>
        </p:txBody>
      </p:sp>
    </p:spTree>
    <p:extLst>
      <p:ext uri="{BB962C8B-B14F-4D97-AF65-F5344CB8AC3E}">
        <p14:creationId xmlns:p14="http://schemas.microsoft.com/office/powerpoint/2010/main" val="1170796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Animoto</a:t>
            </a:r>
            <a:endParaRPr lang="en-US" dirty="0"/>
          </a:p>
        </p:txBody>
      </p:sp>
      <p:sp>
        <p:nvSpPr>
          <p:cNvPr id="3" name="Content Placeholder 2"/>
          <p:cNvSpPr>
            <a:spLocks noGrp="1"/>
          </p:cNvSpPr>
          <p:nvPr>
            <p:ph idx="1"/>
          </p:nvPr>
        </p:nvSpPr>
        <p:spPr/>
        <p:txBody>
          <a:bodyPr/>
          <a:lstStyle/>
          <a:p>
            <a:r>
              <a:rPr lang="en-US" dirty="0">
                <a:hlinkClick r:id="rId2"/>
              </a:rPr>
              <a:t>http://animoto.com/play/</a:t>
            </a:r>
            <a:r>
              <a:rPr lang="en-US" dirty="0" smtClean="0">
                <a:hlinkClick r:id="rId2"/>
              </a:rPr>
              <a:t>CCWcxUIE8vVQfTZqAltbzA</a:t>
            </a:r>
            <a:endParaRPr lang="en-US" dirty="0" smtClean="0"/>
          </a:p>
          <a:p>
            <a:pPr marL="0" indent="0">
              <a:buNone/>
            </a:pPr>
            <a:endParaRPr lang="en-US" dirty="0"/>
          </a:p>
        </p:txBody>
      </p:sp>
    </p:spTree>
    <p:extLst>
      <p:ext uri="{BB962C8B-B14F-4D97-AF65-F5344CB8AC3E}">
        <p14:creationId xmlns:p14="http://schemas.microsoft.com/office/powerpoint/2010/main" val="91191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solidFill>
                  <a:srgbClr val="FFFF00"/>
                </a:solidFill>
              </a:rPr>
              <a:t>Negative peer pressure </a:t>
            </a:r>
            <a:r>
              <a:rPr lang="en-US" dirty="0" smtClean="0"/>
              <a:t>Pressure you feel to go along with harmful behaviors or beliefs of your peers.</a:t>
            </a:r>
          </a:p>
          <a:p>
            <a:r>
              <a:rPr lang="en-US" dirty="0" smtClean="0">
                <a:solidFill>
                  <a:srgbClr val="FFFF00"/>
                </a:solidFill>
              </a:rPr>
              <a:t>Media </a:t>
            </a:r>
            <a:r>
              <a:rPr lang="en-US" dirty="0" smtClean="0"/>
              <a:t>The various methods of communication information, including newspapers, magazines, radio, television, and the internet.</a:t>
            </a:r>
            <a:endParaRPr lang="en-US" dirty="0" smtClean="0">
              <a:solidFill>
                <a:srgbClr val="FFFF00"/>
              </a:solidFill>
            </a:endParaRPr>
          </a:p>
          <a:p>
            <a:endParaRPr lang="en-US" dirty="0"/>
          </a:p>
        </p:txBody>
      </p:sp>
    </p:spTree>
    <p:extLst>
      <p:ext uri="{BB962C8B-B14F-4D97-AF65-F5344CB8AC3E}">
        <p14:creationId xmlns:p14="http://schemas.microsoft.com/office/powerpoint/2010/main" val="512212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teens and tobacco pg. 227</a:t>
            </a:r>
            <a:endParaRPr lang="en-US" dirty="0"/>
          </a:p>
        </p:txBody>
      </p:sp>
      <p:sp>
        <p:nvSpPr>
          <p:cNvPr id="3" name="Content Placeholder 2"/>
          <p:cNvSpPr>
            <a:spLocks noGrp="1"/>
          </p:cNvSpPr>
          <p:nvPr>
            <p:ph idx="1"/>
          </p:nvPr>
        </p:nvSpPr>
        <p:spPr/>
        <p:txBody>
          <a:bodyPr/>
          <a:lstStyle/>
          <a:p>
            <a:r>
              <a:rPr lang="en-US" sz="3200" dirty="0" smtClean="0"/>
              <a:t>Inaccurate beliefs about tobacco use may be responsible for the fact that every day, 4000 young people try their first cigarette.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19233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Teens Believe pg. 228 </a:t>
            </a:r>
            <a:endParaRPr lang="en-US" dirty="0"/>
          </a:p>
        </p:txBody>
      </p:sp>
      <p:sp>
        <p:nvSpPr>
          <p:cNvPr id="6" name="Content Placeholder 5"/>
          <p:cNvSpPr>
            <a:spLocks noGrp="1"/>
          </p:cNvSpPr>
          <p:nvPr>
            <p:ph idx="1"/>
          </p:nvPr>
        </p:nvSpPr>
        <p:spPr/>
        <p:txBody>
          <a:bodyPr>
            <a:noAutofit/>
          </a:bodyPr>
          <a:lstStyle/>
          <a:p>
            <a:r>
              <a:rPr lang="en-US" sz="2800" dirty="0"/>
              <a:t>Smoking makes a person look cool.</a:t>
            </a:r>
          </a:p>
          <a:p>
            <a:r>
              <a:rPr lang="en-US" sz="2800" dirty="0"/>
              <a:t>Tobacco makes teens more accepted among their peers.</a:t>
            </a:r>
          </a:p>
          <a:p>
            <a:r>
              <a:rPr lang="en-US" sz="2800" dirty="0"/>
              <a:t>Using tobacco makes teens seem more grown up.</a:t>
            </a:r>
          </a:p>
          <a:p>
            <a:r>
              <a:rPr lang="en-US" sz="2800" dirty="0"/>
              <a:t>Tobacco won’t hurt your health for many years. </a:t>
            </a:r>
          </a:p>
          <a:p>
            <a:pPr marL="0" indent="0">
              <a:buNone/>
            </a:pPr>
            <a:endParaRPr lang="en-US" sz="2800" dirty="0" smtClean="0"/>
          </a:p>
        </p:txBody>
      </p:sp>
    </p:spTree>
    <p:extLst>
      <p:ext uri="{BB962C8B-B14F-4D97-AF65-F5344CB8AC3E}">
        <p14:creationId xmlns:p14="http://schemas.microsoft.com/office/powerpoint/2010/main" val="1505619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Reality pg. 228</a:t>
            </a:r>
            <a:endParaRPr lang="en-US" dirty="0"/>
          </a:p>
        </p:txBody>
      </p:sp>
      <p:sp>
        <p:nvSpPr>
          <p:cNvPr id="3" name="Content Placeholder 2"/>
          <p:cNvSpPr>
            <a:spLocks noGrp="1"/>
          </p:cNvSpPr>
          <p:nvPr>
            <p:ph idx="1"/>
          </p:nvPr>
        </p:nvSpPr>
        <p:spPr/>
        <p:txBody>
          <a:bodyPr/>
          <a:lstStyle/>
          <a:p>
            <a:r>
              <a:rPr lang="en-US" dirty="0" smtClean="0"/>
              <a:t>Tobacco stains teeth, leads to bad breath, and causes wrinkled skin.</a:t>
            </a:r>
          </a:p>
          <a:p>
            <a:r>
              <a:rPr lang="en-US" dirty="0" smtClean="0"/>
              <a:t>Between 70 and 80 percent of teens have never tried tobacco. Teens who us tobacco are also more likely to get in fights, carry weapons, and use alcohol and other drugs. </a:t>
            </a:r>
          </a:p>
          <a:p>
            <a:pPr marL="0" indent="0">
              <a:buNone/>
            </a:pPr>
            <a:endParaRPr lang="en-US" dirty="0"/>
          </a:p>
        </p:txBody>
      </p:sp>
    </p:spTree>
    <p:extLst>
      <p:ext uri="{BB962C8B-B14F-4D97-AF65-F5344CB8AC3E}">
        <p14:creationId xmlns:p14="http://schemas.microsoft.com/office/powerpoint/2010/main" val="327359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Reality pg. 228 </a:t>
            </a:r>
            <a:endParaRPr lang="en-US" dirty="0"/>
          </a:p>
        </p:txBody>
      </p:sp>
      <p:sp>
        <p:nvSpPr>
          <p:cNvPr id="3" name="Content Placeholder 2"/>
          <p:cNvSpPr>
            <a:spLocks noGrp="1"/>
          </p:cNvSpPr>
          <p:nvPr>
            <p:ph idx="1"/>
          </p:nvPr>
        </p:nvSpPr>
        <p:spPr/>
        <p:txBody>
          <a:bodyPr/>
          <a:lstStyle/>
          <a:p>
            <a:r>
              <a:rPr lang="en-US" dirty="0" smtClean="0"/>
              <a:t>The number of adult tobacco users is on the decline.</a:t>
            </a:r>
          </a:p>
          <a:p>
            <a:r>
              <a:rPr lang="en-US" dirty="0" smtClean="0"/>
              <a:t>Some of tobacco’s effects begin with the first use. Tobacco use is habit-forming. Once a person starts using tobacco, it can be very difficult to quit. </a:t>
            </a:r>
          </a:p>
          <a:p>
            <a:endParaRPr lang="en-US" dirty="0"/>
          </a:p>
        </p:txBody>
      </p:sp>
    </p:spTree>
    <p:extLst>
      <p:ext uri="{BB962C8B-B14F-4D97-AF65-F5344CB8AC3E}">
        <p14:creationId xmlns:p14="http://schemas.microsoft.com/office/powerpoint/2010/main" val="3973204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1016</TotalTime>
  <Words>486</Words>
  <Application>Microsoft Office PowerPoint</Application>
  <PresentationFormat>On-screen Show (4:3)</PresentationFormat>
  <Paragraphs>47</Paragraphs>
  <Slides>20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 Rounded MT Bold</vt:lpstr>
      <vt:lpstr>Sky</vt:lpstr>
      <vt:lpstr>Opening</vt:lpstr>
      <vt:lpstr>Teens and Tobacco</vt:lpstr>
      <vt:lpstr>Lesson Focus</vt:lpstr>
      <vt:lpstr>Animoto</vt:lpstr>
      <vt:lpstr>Vocabulary</vt:lpstr>
      <vt:lpstr>Facts about teens and tobacco pg. 227</vt:lpstr>
      <vt:lpstr>Some Teens Believe pg. 228 </vt:lpstr>
      <vt:lpstr>In Reality pg. 228</vt:lpstr>
      <vt:lpstr>In Reality pg. 228 </vt:lpstr>
      <vt:lpstr>Negative Peer Pressure pg. 228</vt:lpstr>
      <vt:lpstr>Media pg. 228</vt:lpstr>
      <vt:lpstr>Tobacco Advertising Activity</vt:lpstr>
      <vt:lpstr>Advertisement 1</vt:lpstr>
      <vt:lpstr>Advertisement 2</vt:lpstr>
      <vt:lpstr>Advertisement 3</vt:lpstr>
      <vt:lpstr>Advertisement 4</vt:lpstr>
      <vt:lpstr>Advertisement 5</vt:lpstr>
      <vt:lpstr>Advertisement 6</vt:lpstr>
      <vt:lpstr>Advertisement</vt:lpstr>
      <vt:lpstr>Letter to a Tobacco Company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Kimberlee  Lloyd</dc:creator>
  <cp:lastModifiedBy>Mullen, Bridget</cp:lastModifiedBy>
  <cp:revision>28</cp:revision>
  <dcterms:created xsi:type="dcterms:W3CDTF">2012-09-16T02:52:54Z</dcterms:created>
  <dcterms:modified xsi:type="dcterms:W3CDTF">2015-12-01T19:23:36Z</dcterms:modified>
</cp:coreProperties>
</file>