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312" r:id="rId2"/>
    <p:sldId id="259" r:id="rId3"/>
    <p:sldId id="287" r:id="rId4"/>
    <p:sldId id="311" r:id="rId5"/>
    <p:sldId id="288" r:id="rId6"/>
    <p:sldId id="298" r:id="rId7"/>
    <p:sldId id="289" r:id="rId8"/>
    <p:sldId id="300" r:id="rId9"/>
    <p:sldId id="301" r:id="rId10"/>
    <p:sldId id="302" r:id="rId11"/>
    <p:sldId id="290" r:id="rId12"/>
    <p:sldId id="291" r:id="rId13"/>
    <p:sldId id="310" r:id="rId14"/>
    <p:sldId id="303" r:id="rId15"/>
    <p:sldId id="292" r:id="rId16"/>
    <p:sldId id="293" r:id="rId17"/>
    <p:sldId id="294" r:id="rId18"/>
    <p:sldId id="307" r:id="rId19"/>
    <p:sldId id="313" r:id="rId20"/>
    <p:sldId id="296" r:id="rId21"/>
    <p:sldId id="295" r:id="rId22"/>
    <p:sldId id="297" r:id="rId23"/>
    <p:sldId id="304" r:id="rId24"/>
    <p:sldId id="306" r:id="rId25"/>
    <p:sldId id="305" r:id="rId26"/>
    <p:sldId id="30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5" autoAdjust="0"/>
    <p:restoredTop sz="88453" autoAdjust="0"/>
  </p:normalViewPr>
  <p:slideViewPr>
    <p:cSldViewPr>
      <p:cViewPr varScale="1">
        <p:scale>
          <a:sx n="65" d="100"/>
          <a:sy n="65" d="100"/>
        </p:scale>
        <p:origin x="-6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75033-99E7-4816-A0BB-80363B42A291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8F7FB-292F-40BB-8D6A-C4A758BC7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F7FB-292F-40BB-8D6A-C4A758BC7A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6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F7FB-292F-40BB-8D6A-C4A758BC7A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4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F7FB-292F-40BB-8D6A-C4A758BC7A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3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F7FB-292F-40BB-8D6A-C4A758BC7A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3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F7FB-292F-40BB-8D6A-C4A758BC7A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3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B980-A8D4-42D8-8BD1-677AFB19350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865D-54AC-464D-8515-354F90889C73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B980-A8D4-42D8-8BD1-677AFB19350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865D-54AC-464D-8515-354F9088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B980-A8D4-42D8-8BD1-677AFB19350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865D-54AC-464D-8515-354F9088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B980-A8D4-42D8-8BD1-677AFB19350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865D-54AC-464D-8515-354F9088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B980-A8D4-42D8-8BD1-677AFB19350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865D-54AC-464D-8515-354F90889C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B980-A8D4-42D8-8BD1-677AFB19350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865D-54AC-464D-8515-354F9088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B980-A8D4-42D8-8BD1-677AFB19350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865D-54AC-464D-8515-354F9088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B980-A8D4-42D8-8BD1-677AFB19350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865D-54AC-464D-8515-354F9088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B980-A8D4-42D8-8BD1-677AFB19350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865D-54AC-464D-8515-354F9088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B980-A8D4-42D8-8BD1-677AFB19350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865D-54AC-464D-8515-354F90889C73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B980-A8D4-42D8-8BD1-677AFB19350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865D-54AC-464D-8515-354F90889C73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07BB980-A8D4-42D8-8BD1-677AFB19350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BB865D-54AC-464D-8515-354F90889C7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leverywhere.com/multiple_choice_polls/ZIigaEX3veGIpvU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yngKNdwNd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9910" y="914400"/>
            <a:ext cx="487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Warm Up:</a:t>
            </a:r>
          </a:p>
          <a:p>
            <a:endParaRPr lang="en-US" sz="4400" dirty="0" smtClean="0"/>
          </a:p>
          <a:p>
            <a:r>
              <a:rPr lang="en-US" sz="4400" dirty="0" smtClean="0"/>
              <a:t>Please list three facts you learned yesterday that you did not know previously.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428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76488" y="228599"/>
            <a:ext cx="73148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Agency FB" pitchFamily="34" charset="0"/>
              </a:rPr>
              <a:t>How to Help Someone Who is Choking</a:t>
            </a:r>
            <a:endParaRPr lang="en-US" sz="4400" b="1" dirty="0">
              <a:solidFill>
                <a:schemeClr val="accent1"/>
              </a:solidFill>
              <a:latin typeface="Agency FB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8288" y="1371600"/>
            <a:ext cx="8531225" cy="53340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dirty="0" smtClean="0">
                <a:latin typeface="Agency FB" pitchFamily="34" charset="0"/>
              </a:rPr>
              <a:t>Choking results when a person’s airway becomes blocked by food or accidentally swallowed objects.</a:t>
            </a:r>
          </a:p>
          <a:p>
            <a:pPr marL="0" indent="0" algn="ctr">
              <a:buFontTx/>
              <a:buNone/>
            </a:pPr>
            <a:endParaRPr lang="en-US" dirty="0" smtClean="0">
              <a:latin typeface="Agency FB" pitchFamily="34" charset="0"/>
            </a:endParaRPr>
          </a:p>
          <a:p>
            <a:pPr marL="0" indent="0" algn="ctr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  <a:latin typeface="Agency FB" pitchFamily="34" charset="0"/>
              </a:rPr>
              <a:t>Signs of Choking:</a:t>
            </a:r>
          </a:p>
          <a:p>
            <a:pPr algn="ctr"/>
            <a:r>
              <a:rPr lang="en-US" sz="3600" dirty="0" smtClean="0">
                <a:latin typeface="Agency FB" pitchFamily="34" charset="0"/>
              </a:rPr>
              <a:t>Grabbing throat and neck</a:t>
            </a:r>
          </a:p>
          <a:p>
            <a:pPr algn="ctr"/>
            <a:r>
              <a:rPr lang="en-US" sz="3600" dirty="0" smtClean="0">
                <a:latin typeface="Agency FB" pitchFamily="34" charset="0"/>
              </a:rPr>
              <a:t>Gagging</a:t>
            </a:r>
          </a:p>
          <a:p>
            <a:pPr algn="ctr"/>
            <a:r>
              <a:rPr lang="en-US" sz="3600" dirty="0" smtClean="0">
                <a:latin typeface="Agency FB" pitchFamily="34" charset="0"/>
              </a:rPr>
              <a:t>Wheezing</a:t>
            </a:r>
          </a:p>
          <a:p>
            <a:pPr algn="ctr"/>
            <a:r>
              <a:rPr lang="en-US" sz="3600" dirty="0" smtClean="0">
                <a:latin typeface="Agency FB" pitchFamily="34" charset="0"/>
              </a:rPr>
              <a:t>Turning blue in the face</a:t>
            </a:r>
            <a:endParaRPr lang="en-US" sz="3600" dirty="0">
              <a:latin typeface="Agency FB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2754414"/>
            <a:ext cx="265906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1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2564" y="537090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Impact" pitchFamily="34" charset="0"/>
              </a:rPr>
              <a:t>4. ACROSS</a:t>
            </a:r>
            <a:endParaRPr lang="en-US" sz="60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4852" y="1549813"/>
            <a:ext cx="88029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en-US" sz="4000" dirty="0" smtClean="0">
              <a:latin typeface="Agency FB" pitchFamily="34" charset="0"/>
            </a:endParaRPr>
          </a:p>
          <a:p>
            <a:pPr lvl="1" algn="ctr"/>
            <a:r>
              <a:rPr lang="en-US" sz="4000" dirty="0" smtClean="0">
                <a:latin typeface="Agency FB" pitchFamily="34" charset="0"/>
              </a:rPr>
              <a:t>Quick inward and upward pulls into the diaphragm to force an obstruction out of the air way.</a:t>
            </a:r>
            <a:endParaRPr lang="en-US" sz="4000" dirty="0">
              <a:latin typeface="Agency FB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7965" y="3565047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00B050"/>
                </a:solidFill>
                <a:latin typeface="Impact" pitchFamily="34" charset="0"/>
              </a:rPr>
              <a:t>ABDOMINAL THRUSTS</a:t>
            </a:r>
            <a:endParaRPr lang="en-US" sz="6000" dirty="0">
              <a:solidFill>
                <a:srgbClr val="00B050"/>
              </a:solidFill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4853" y="4572000"/>
            <a:ext cx="88029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0066"/>
                </a:solidFill>
                <a:latin typeface="Agency FB" pitchFamily="34" charset="0"/>
              </a:rPr>
              <a:t>For an adult or child who is choking, give them 5 aggressive pats on the back. If that does not dislodge the object, give 5 abdominal thrusts.</a:t>
            </a:r>
            <a:endParaRPr lang="en-US" sz="3600" dirty="0">
              <a:solidFill>
                <a:srgbClr val="000066"/>
              </a:solidFill>
              <a:latin typeface="Agency FB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89" y="0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5" y="0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77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12" y="4648200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22564" y="537090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Impact" pitchFamily="34" charset="0"/>
              </a:rPr>
              <a:t>5. ACROSS</a:t>
            </a:r>
            <a:endParaRPr lang="en-US" sz="60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4851" y="1600200"/>
            <a:ext cx="8802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000" dirty="0" smtClean="0">
                <a:latin typeface="Agency FB" pitchFamily="34" charset="0"/>
              </a:rPr>
              <a:t>Quick presses into the middle of the breastbone to force an obstruction out of the air way.</a:t>
            </a:r>
            <a:endParaRPr lang="en-US" sz="4000" dirty="0">
              <a:latin typeface="Agency FB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4519" y="2900193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00B050"/>
                </a:solidFill>
                <a:latin typeface="Impact" pitchFamily="34" charset="0"/>
              </a:rPr>
              <a:t>CHEST THRUSTS</a:t>
            </a:r>
            <a:endParaRPr lang="en-US" sz="6000" dirty="0">
              <a:solidFill>
                <a:srgbClr val="00B050"/>
              </a:solidFill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0438" y="4060862"/>
            <a:ext cx="8802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0066"/>
                </a:solidFill>
                <a:latin typeface="Agency FB" pitchFamily="34" charset="0"/>
              </a:rPr>
              <a:t>If an infant is choking, use a mix of back blows chest thrusts. </a:t>
            </a:r>
            <a:endParaRPr lang="en-US" sz="3600" dirty="0">
              <a:solidFill>
                <a:srgbClr val="000066"/>
              </a:solidFill>
              <a:latin typeface="Agency FB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1026"/>
            <a:ext cx="2057399" cy="222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539339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www.polleverywhere.com/multiple_choice_polls/ZIigaEX3veGIpvU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9906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/>
              <a:t>Warm-up – What do you do if someone is choking or is unconscious?</a:t>
            </a:r>
          </a:p>
        </p:txBody>
      </p:sp>
    </p:spTree>
    <p:extLst>
      <p:ext uri="{BB962C8B-B14F-4D97-AF65-F5344CB8AC3E}">
        <p14:creationId xmlns:p14="http://schemas.microsoft.com/office/powerpoint/2010/main" val="653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hoki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2564" y="304800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Impact" pitchFamily="34" charset="0"/>
              </a:rPr>
              <a:t>6. DOWN</a:t>
            </a:r>
            <a:endParaRPr lang="en-US" sz="60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4851" y="1371600"/>
            <a:ext cx="8802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000" dirty="0" smtClean="0">
                <a:latin typeface="Agency FB" pitchFamily="34" charset="0"/>
              </a:rPr>
              <a:t>A ________________ degree burn is when the outer layer of the skin has burned and turned red.</a:t>
            </a:r>
            <a:endParaRPr lang="en-US" sz="4000" dirty="0">
              <a:latin typeface="Agency FB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8426" y="2667000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00B050"/>
                </a:solidFill>
                <a:latin typeface="Impact" pitchFamily="34" charset="0"/>
              </a:rPr>
              <a:t>FIRST</a:t>
            </a:r>
            <a:endParaRPr lang="en-US" sz="6000" dirty="0">
              <a:solidFill>
                <a:srgbClr val="00B050"/>
              </a:solidFill>
              <a:latin typeface="Impact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2397" y="3757613"/>
            <a:ext cx="8340725" cy="1804987"/>
          </a:xfrm>
          <a:prstGeom prst="rect">
            <a:avLst/>
          </a:prstGeom>
          <a:solidFill>
            <a:srgbClr val="DDDDDD"/>
          </a:solidFill>
          <a:ln w="3492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sz="2400" b="1">
                <a:solidFill>
                  <a:srgbClr val="003A62"/>
                </a:solidFill>
              </a:rPr>
              <a:t>Treatment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7225" y="4395788"/>
            <a:ext cx="3602038" cy="909637"/>
          </a:xfrm>
          <a:prstGeom prst="rect">
            <a:avLst/>
          </a:prstGeom>
          <a:solidFill>
            <a:srgbClr val="FFCC99"/>
          </a:solidFill>
          <a:ln w="412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Flush the burned area with cold water for at least 20 minutes.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48225" y="4395788"/>
            <a:ext cx="3602038" cy="909637"/>
          </a:xfrm>
          <a:prstGeom prst="rect">
            <a:avLst/>
          </a:prstGeom>
          <a:solidFill>
            <a:srgbClr val="FFCC99"/>
          </a:solidFill>
          <a:ln w="412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Wrap the burn area in a </a:t>
            </a:r>
          </a:p>
          <a:p>
            <a:pPr algn="ctr"/>
            <a:r>
              <a:rPr lang="en-US"/>
              <a:t>clean, dry dressing.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93114" y="3757613"/>
            <a:ext cx="8340725" cy="1804987"/>
          </a:xfrm>
          <a:prstGeom prst="rect">
            <a:avLst/>
          </a:prstGeom>
          <a:solidFill>
            <a:srgbClr val="DDDDDD"/>
          </a:solidFill>
          <a:ln w="3492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sz="2400" b="1">
                <a:solidFill>
                  <a:srgbClr val="003A62"/>
                </a:solidFill>
              </a:rPr>
              <a:t>Treatment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67942" y="4395788"/>
            <a:ext cx="3602038" cy="909637"/>
          </a:xfrm>
          <a:prstGeom prst="rect">
            <a:avLst/>
          </a:prstGeom>
          <a:solidFill>
            <a:srgbClr val="FFCC99"/>
          </a:solidFill>
          <a:ln w="412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Flush the burned area with cold water for at least 20 minutes.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58942" y="4405254"/>
            <a:ext cx="3602038" cy="909637"/>
          </a:xfrm>
          <a:prstGeom prst="rect">
            <a:avLst/>
          </a:prstGeom>
          <a:solidFill>
            <a:srgbClr val="FFCC99"/>
          </a:solidFill>
          <a:ln w="412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Wrap the burn area in a </a:t>
            </a:r>
          </a:p>
          <a:p>
            <a:pPr algn="ctr"/>
            <a:r>
              <a:rPr lang="en-US"/>
              <a:t>clean, dry dressing.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819400" y="5719763"/>
            <a:ext cx="3602038" cy="909637"/>
          </a:xfrm>
          <a:prstGeom prst="rect">
            <a:avLst/>
          </a:prstGeom>
          <a:solidFill>
            <a:srgbClr val="FFCC99"/>
          </a:solidFill>
          <a:ln w="412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 smtClean="0"/>
              <a:t>DO NOT USE ICE!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2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0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2564" y="76200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Impact" pitchFamily="34" charset="0"/>
              </a:rPr>
              <a:t>7. DOWN</a:t>
            </a:r>
            <a:endParaRPr lang="en-US" sz="60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4851" y="1139310"/>
            <a:ext cx="8802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000" dirty="0" smtClean="0">
                <a:latin typeface="Agency FB" pitchFamily="34" charset="0"/>
              </a:rPr>
              <a:t>A ________________ degree burn is a moderately serious burn in which the burned area blisters.</a:t>
            </a:r>
            <a:endParaRPr lang="en-US" sz="4000" dirty="0">
              <a:latin typeface="Agency FB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1073" y="2443466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00B050"/>
                </a:solidFill>
                <a:latin typeface="Impact" pitchFamily="34" charset="0"/>
              </a:rPr>
              <a:t>SECOND</a:t>
            </a:r>
            <a:endParaRPr lang="en-US" sz="6000" dirty="0">
              <a:solidFill>
                <a:srgbClr val="00B050"/>
              </a:solidFill>
              <a:latin typeface="Impact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9875" y="3529013"/>
            <a:ext cx="8340725" cy="1804987"/>
          </a:xfrm>
          <a:prstGeom prst="rect">
            <a:avLst/>
          </a:prstGeom>
          <a:solidFill>
            <a:srgbClr val="DDDDDD"/>
          </a:solidFill>
          <a:ln w="3492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sz="2400" b="1">
                <a:solidFill>
                  <a:srgbClr val="003A62"/>
                </a:solidFill>
              </a:rPr>
              <a:t>Treatment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03225" y="4167188"/>
            <a:ext cx="2511425" cy="909637"/>
          </a:xfrm>
          <a:prstGeom prst="rect">
            <a:avLst/>
          </a:prstGeom>
          <a:solidFill>
            <a:srgbClr val="FFCC99"/>
          </a:solidFill>
          <a:ln w="412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Flush the burned area with cold water for at least 20 minutes.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190875" y="4167188"/>
            <a:ext cx="2511425" cy="909637"/>
          </a:xfrm>
          <a:prstGeom prst="rect">
            <a:avLst/>
          </a:prstGeom>
          <a:solidFill>
            <a:srgbClr val="FFCC99"/>
          </a:solidFill>
          <a:ln w="412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dirty="0"/>
              <a:t>Elevate the</a:t>
            </a:r>
            <a:br>
              <a:rPr lang="en-US" dirty="0"/>
            </a:br>
            <a:r>
              <a:rPr lang="en-US" dirty="0"/>
              <a:t>burned area.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978525" y="4167188"/>
            <a:ext cx="2511425" cy="909637"/>
          </a:xfrm>
          <a:prstGeom prst="rect">
            <a:avLst/>
          </a:prstGeom>
          <a:solidFill>
            <a:srgbClr val="FFCC99"/>
          </a:solidFill>
          <a:ln w="412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Loosely wrap the</a:t>
            </a:r>
            <a:br>
              <a:rPr lang="en-US"/>
            </a:br>
            <a:r>
              <a:rPr lang="en-US"/>
              <a:t>cooled burn in a clean, dry dressing.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167351" y="5562600"/>
            <a:ext cx="2511425" cy="909637"/>
          </a:xfrm>
          <a:prstGeom prst="rect">
            <a:avLst/>
          </a:prstGeom>
          <a:solidFill>
            <a:srgbClr val="FFCC99"/>
          </a:solidFill>
          <a:ln w="412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dirty="0" smtClean="0"/>
              <a:t>DO NOT POP BLISTERS!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1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2564" y="537090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Impact" pitchFamily="34" charset="0"/>
              </a:rPr>
              <a:t>8. DOWN</a:t>
            </a:r>
            <a:endParaRPr lang="en-US" sz="60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4851" y="1600200"/>
            <a:ext cx="8802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000" dirty="0" smtClean="0">
                <a:latin typeface="Agency FB" pitchFamily="34" charset="0"/>
              </a:rPr>
              <a:t>A ________________ degree burn is when all the layers of the skin are damaged.</a:t>
            </a:r>
            <a:endParaRPr lang="en-US" sz="4000" dirty="0">
              <a:latin typeface="Agency FB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2564" y="2945999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00B050"/>
                </a:solidFill>
                <a:latin typeface="Impact" pitchFamily="34" charset="0"/>
              </a:rPr>
              <a:t>THIRD</a:t>
            </a:r>
            <a:endParaRPr lang="en-US" sz="6000" dirty="0">
              <a:solidFill>
                <a:srgbClr val="00B050"/>
              </a:solidFill>
              <a:latin typeface="Impact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9875" y="4462463"/>
            <a:ext cx="8340725" cy="1804987"/>
          </a:xfrm>
          <a:prstGeom prst="rect">
            <a:avLst/>
          </a:prstGeom>
          <a:solidFill>
            <a:srgbClr val="DDDDDD"/>
          </a:solidFill>
          <a:ln w="3492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sz="2400" b="1">
                <a:solidFill>
                  <a:srgbClr val="003A62"/>
                </a:solidFill>
              </a:rPr>
              <a:t>Treatment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3250" y="4881563"/>
            <a:ext cx="2243138" cy="1281112"/>
          </a:xfrm>
          <a:prstGeom prst="rect">
            <a:avLst/>
          </a:prstGeom>
          <a:solidFill>
            <a:srgbClr val="FFCC99"/>
          </a:solidFill>
          <a:ln w="412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Do not remove burned clothing.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284538" y="4897438"/>
            <a:ext cx="2243137" cy="1263650"/>
          </a:xfrm>
          <a:prstGeom prst="rect">
            <a:avLst/>
          </a:prstGeom>
          <a:solidFill>
            <a:srgbClr val="FFCC99"/>
          </a:solidFill>
          <a:ln w="412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Reduce the heat of the burned area and cover with a clean cloth.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967413" y="4881563"/>
            <a:ext cx="2243137" cy="1281112"/>
          </a:xfrm>
          <a:prstGeom prst="rect">
            <a:avLst/>
          </a:prstGeom>
          <a:solidFill>
            <a:srgbClr val="FFCC99"/>
          </a:solidFill>
          <a:ln w="412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Call 911 immediately.</a:t>
            </a:r>
          </a:p>
        </p:txBody>
      </p:sp>
    </p:spTree>
    <p:extLst>
      <p:ext uri="{BB962C8B-B14F-4D97-AF65-F5344CB8AC3E}">
        <p14:creationId xmlns:p14="http://schemas.microsoft.com/office/powerpoint/2010/main" val="230731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7193" y="671707"/>
            <a:ext cx="8340725" cy="3890962"/>
          </a:xfrm>
          <a:prstGeom prst="rect">
            <a:avLst/>
          </a:prstGeom>
          <a:solidFill>
            <a:srgbClr val="DDDDDD"/>
          </a:solidFill>
          <a:ln w="3492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37160"/>
          <a:lstStyle/>
          <a:p>
            <a:pPr algn="ctr"/>
            <a:r>
              <a:rPr lang="en-US" sz="2400" b="1">
                <a:solidFill>
                  <a:srgbClr val="003A62"/>
                </a:solidFill>
              </a:rPr>
              <a:t>How to Avoid Burns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1668" y="1419419"/>
            <a:ext cx="7840663" cy="612775"/>
          </a:xfrm>
          <a:prstGeom prst="rect">
            <a:avLst/>
          </a:prstGeom>
          <a:solidFill>
            <a:srgbClr val="FFCC99"/>
          </a:solidFill>
          <a:ln w="412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Never play with matches or fire.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51668" y="2211582"/>
            <a:ext cx="7840663" cy="612775"/>
          </a:xfrm>
          <a:prstGeom prst="rect">
            <a:avLst/>
          </a:prstGeom>
          <a:solidFill>
            <a:srgbClr val="FFCC99"/>
          </a:solidFill>
          <a:ln w="412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Handle hot foods carefully.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51668" y="3003744"/>
            <a:ext cx="7840663" cy="612775"/>
          </a:xfrm>
          <a:prstGeom prst="rect">
            <a:avLst/>
          </a:prstGeom>
          <a:solidFill>
            <a:srgbClr val="FFCC99"/>
          </a:solidFill>
          <a:ln w="412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Avoid making the water too hot in the shower.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51668" y="3795907"/>
            <a:ext cx="7840663" cy="612775"/>
          </a:xfrm>
          <a:prstGeom prst="rect">
            <a:avLst/>
          </a:prstGeom>
          <a:solidFill>
            <a:srgbClr val="FFCC99"/>
          </a:solidFill>
          <a:ln w="412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Use sunscreen and limit your time in the sun.</a:t>
            </a:r>
          </a:p>
        </p:txBody>
      </p:sp>
    </p:spTree>
    <p:extLst>
      <p:ext uri="{BB962C8B-B14F-4D97-AF65-F5344CB8AC3E}">
        <p14:creationId xmlns:p14="http://schemas.microsoft.com/office/powerpoint/2010/main" val="28616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31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Warm Up:</a:t>
            </a:r>
          </a:p>
          <a:p>
            <a:endParaRPr lang="en-US" sz="4000" dirty="0"/>
          </a:p>
          <a:p>
            <a:r>
              <a:rPr lang="en-US" sz="4000" dirty="0" smtClean="0"/>
              <a:t>Please explain the difference between abdominal thrusts and chest thrusts.</a:t>
            </a:r>
          </a:p>
          <a:p>
            <a:endParaRPr lang="en-US" sz="4000" dirty="0"/>
          </a:p>
          <a:p>
            <a:r>
              <a:rPr lang="en-US" sz="4000" dirty="0" smtClean="0"/>
              <a:t>How many chest compressions and rescue breaths should you give while performing CPR?</a:t>
            </a:r>
          </a:p>
        </p:txBody>
      </p:sp>
    </p:spTree>
    <p:extLst>
      <p:ext uri="{BB962C8B-B14F-4D97-AF65-F5344CB8AC3E}">
        <p14:creationId xmlns:p14="http://schemas.microsoft.com/office/powerpoint/2010/main" val="18112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234" y="152400"/>
            <a:ext cx="64770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Unit 1</a:t>
            </a:r>
            <a:endParaRPr lang="en-US" sz="7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999" y="1066800"/>
            <a:ext cx="61722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Impact" pitchFamily="34" charset="0"/>
              </a:rPr>
              <a:t>First Aid &amp; CPR</a:t>
            </a:r>
            <a:endParaRPr lang="en-US" sz="2800" dirty="0" smtClean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4600" y="5012659"/>
            <a:ext cx="6400800" cy="1852715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smtClean="0">
                <a:solidFill>
                  <a:schemeClr val="accent2"/>
                </a:solidFill>
                <a:latin typeface="Agency FB" pitchFamily="34" charset="0"/>
              </a:rPr>
              <a:t>Follow along with the crossword and take notes on the back!</a:t>
            </a:r>
            <a:endParaRPr lang="en-US" sz="4400" dirty="0" smtClean="0">
              <a:solidFill>
                <a:schemeClr val="accent2"/>
              </a:solidFill>
              <a:latin typeface="Agency FB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2209799"/>
            <a:ext cx="4190999" cy="242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1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2564" y="537090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Impact" pitchFamily="34" charset="0"/>
              </a:rPr>
              <a:t>9. ACROSS</a:t>
            </a:r>
            <a:endParaRPr lang="en-US" sz="60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4851" y="1600200"/>
            <a:ext cx="8802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800" dirty="0" smtClean="0">
                <a:latin typeface="Agency FB" pitchFamily="34" charset="0"/>
              </a:rPr>
              <a:t>A break in a bone.</a:t>
            </a:r>
            <a:endParaRPr lang="en-US" sz="4800" dirty="0">
              <a:latin typeface="Agency FB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4519" y="2819400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00B050"/>
                </a:solidFill>
                <a:latin typeface="Impact" pitchFamily="34" charset="0"/>
              </a:rPr>
              <a:t>FRACTURE</a:t>
            </a:r>
            <a:endParaRPr lang="en-US" sz="600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2564" y="537090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Impact" pitchFamily="34" charset="0"/>
              </a:rPr>
              <a:t>10. DOWN</a:t>
            </a:r>
            <a:endParaRPr lang="en-US" sz="60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4851" y="1600200"/>
            <a:ext cx="8802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dirty="0" smtClean="0">
                <a:latin typeface="Agency FB" pitchFamily="34" charset="0"/>
              </a:rPr>
              <a:t>A major injury that happens when a bone is  forced from its normal position within a joint.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4519" y="2783145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00B050"/>
                </a:solidFill>
                <a:latin typeface="Impact" pitchFamily="34" charset="0"/>
              </a:rPr>
              <a:t>DISLOCATION</a:t>
            </a:r>
            <a:endParaRPr lang="en-US" sz="6000" dirty="0">
              <a:solidFill>
                <a:srgbClr val="00B050"/>
              </a:solidFill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7973" y="4742981"/>
            <a:ext cx="7214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rgbClr val="000099"/>
                </a:solidFill>
                <a:latin typeface="Agency FB" pitchFamily="34" charset="0"/>
              </a:rPr>
              <a:t>Moving a broken bone or dislocated joint could cause further injury.</a:t>
            </a:r>
          </a:p>
        </p:txBody>
      </p:sp>
    </p:spTree>
    <p:extLst>
      <p:ext uri="{BB962C8B-B14F-4D97-AF65-F5344CB8AC3E}">
        <p14:creationId xmlns:p14="http://schemas.microsoft.com/office/powerpoint/2010/main" val="39883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04800" y="457200"/>
            <a:ext cx="8340725" cy="4025900"/>
          </a:xfrm>
          <a:prstGeom prst="rect">
            <a:avLst/>
          </a:prstGeom>
          <a:solidFill>
            <a:srgbClr val="DDDDDD"/>
          </a:solidFill>
          <a:ln w="3492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37160"/>
          <a:lstStyle/>
          <a:p>
            <a:pPr algn="ctr"/>
            <a:r>
              <a:rPr lang="en-US" sz="2400" b="1" dirty="0">
                <a:solidFill>
                  <a:srgbClr val="003A62"/>
                </a:solidFill>
              </a:rPr>
              <a:t>Treating Sprains and Burns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71488" y="1160462"/>
            <a:ext cx="579437" cy="579438"/>
          </a:xfrm>
          <a:prstGeom prst="rect">
            <a:avLst/>
          </a:prstGeom>
          <a:solidFill>
            <a:srgbClr val="003A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471488" y="1812925"/>
            <a:ext cx="579437" cy="579437"/>
          </a:xfrm>
          <a:prstGeom prst="rect">
            <a:avLst/>
          </a:prstGeom>
          <a:solidFill>
            <a:srgbClr val="003A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471488" y="2465387"/>
            <a:ext cx="579437" cy="579438"/>
          </a:xfrm>
          <a:prstGeom prst="rect">
            <a:avLst/>
          </a:prstGeom>
          <a:solidFill>
            <a:srgbClr val="003A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471488" y="3117850"/>
            <a:ext cx="579437" cy="579437"/>
          </a:xfrm>
          <a:prstGeom prst="rect">
            <a:avLst/>
          </a:prstGeom>
          <a:solidFill>
            <a:srgbClr val="003A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471488" y="3770312"/>
            <a:ext cx="579437" cy="579438"/>
          </a:xfrm>
          <a:prstGeom prst="rect">
            <a:avLst/>
          </a:prstGeom>
          <a:solidFill>
            <a:srgbClr val="003A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047750" y="1258887"/>
            <a:ext cx="255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A62"/>
                </a:solidFill>
              </a:rPr>
              <a:t>Protect the injured part.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1047750" y="1927225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A62"/>
                </a:solidFill>
              </a:rPr>
              <a:t>Rest the injured part.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047750" y="2439987"/>
            <a:ext cx="7202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A62"/>
                </a:solidFill>
              </a:rPr>
              <a:t>Ice the injured part using an ice pack with a towel between the skin and ice (remove the ice every 15–20 minutes).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047750" y="3219450"/>
            <a:ext cx="7202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A62"/>
                </a:solidFill>
              </a:rPr>
              <a:t>Compress the part with a bandage.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047750" y="3843337"/>
            <a:ext cx="7202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A62"/>
                </a:solidFill>
              </a:rPr>
              <a:t>Elevate the part above the level of the heart.</a:t>
            </a:r>
          </a:p>
        </p:txBody>
      </p:sp>
    </p:spTree>
    <p:extLst>
      <p:ext uri="{BB962C8B-B14F-4D97-AF65-F5344CB8AC3E}">
        <p14:creationId xmlns:p14="http://schemas.microsoft.com/office/powerpoint/2010/main" val="1519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2564" y="537090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rgbClr val="FF0000"/>
                </a:solidFill>
                <a:latin typeface="Impact" pitchFamily="34" charset="0"/>
              </a:rPr>
              <a:t>How to Stop Severe Bleeding</a:t>
            </a:r>
            <a:endParaRPr lang="en-US" sz="48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751" y="1677316"/>
            <a:ext cx="7979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latin typeface="Agency FB" pitchFamily="34" charset="0"/>
              </a:rPr>
              <a:t>Before you help someone who is bleeding, put on protective gloves.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latin typeface="Agency FB" pitchFamily="34" charset="0"/>
              </a:rPr>
              <a:t>Avoid touching someone else’s blood, if possible. Blood can contain pathogens. </a:t>
            </a:r>
            <a:endParaRPr lang="en-US" sz="3600" dirty="0">
              <a:latin typeface="Agency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2646" y="4267200"/>
            <a:ext cx="6275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dirty="0">
                <a:solidFill>
                  <a:srgbClr val="000099"/>
                </a:solidFill>
                <a:latin typeface="Agency FB" pitchFamily="34" charset="0"/>
              </a:rPr>
              <a:t>Severe bleeding is a life-threatening emergency. Blood loss prevents oxygen from getting to the body’s organs.</a:t>
            </a:r>
          </a:p>
        </p:txBody>
      </p:sp>
    </p:spTree>
    <p:extLst>
      <p:ext uri="{BB962C8B-B14F-4D97-AF65-F5344CB8AC3E}">
        <p14:creationId xmlns:p14="http://schemas.microsoft.com/office/powerpoint/2010/main" val="13829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2564" y="537090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rgbClr val="FF0000"/>
                </a:solidFill>
                <a:latin typeface="Impact" pitchFamily="34" charset="0"/>
              </a:rPr>
              <a:t>How to Stop Severe Bleeding</a:t>
            </a:r>
            <a:endParaRPr lang="en-US" sz="48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2750" y="1524000"/>
            <a:ext cx="8340725" cy="4192587"/>
          </a:xfrm>
          <a:prstGeom prst="rect">
            <a:avLst/>
          </a:prstGeom>
          <a:solidFill>
            <a:srgbClr val="DDDDDD"/>
          </a:solidFill>
          <a:ln w="3492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37160"/>
          <a:lstStyle/>
          <a:p>
            <a:pPr algn="ctr"/>
            <a:endParaRPr lang="en-US" sz="2400" b="1">
              <a:solidFill>
                <a:srgbClr val="003A62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79450" y="2682875"/>
            <a:ext cx="7804150" cy="901700"/>
          </a:xfrm>
          <a:prstGeom prst="rect">
            <a:avLst/>
          </a:prstGeom>
          <a:solidFill>
            <a:srgbClr val="FFCC99"/>
          </a:solidFill>
          <a:ln w="285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Cover the wound with sterile gauze or a clean cloth.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79450" y="1677987"/>
            <a:ext cx="7804150" cy="901700"/>
          </a:xfrm>
          <a:prstGeom prst="rect">
            <a:avLst/>
          </a:prstGeom>
          <a:solidFill>
            <a:srgbClr val="FFCC99"/>
          </a:solidFill>
          <a:ln w="285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Elevate the bleeding area so that it is above the level of the heart.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79450" y="3687762"/>
            <a:ext cx="7804150" cy="901700"/>
          </a:xfrm>
          <a:prstGeom prst="rect">
            <a:avLst/>
          </a:prstGeom>
          <a:solidFill>
            <a:srgbClr val="FFCC99"/>
          </a:solidFill>
          <a:ln w="285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Once the bleeding slows or stops, secure the pad firmly in place.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79450" y="4684712"/>
            <a:ext cx="7804150" cy="901700"/>
          </a:xfrm>
          <a:prstGeom prst="rect">
            <a:avLst/>
          </a:prstGeom>
          <a:solidFill>
            <a:srgbClr val="FFCC99"/>
          </a:solidFill>
          <a:ln w="28575">
            <a:solidFill>
              <a:srgbClr val="003A6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Stay with the victim until help arrives.</a:t>
            </a:r>
          </a:p>
        </p:txBody>
      </p:sp>
    </p:spTree>
    <p:extLst>
      <p:ext uri="{BB962C8B-B14F-4D97-AF65-F5344CB8AC3E}">
        <p14:creationId xmlns:p14="http://schemas.microsoft.com/office/powerpoint/2010/main" val="42849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3360" y="22123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rgbClr val="FF0000"/>
                </a:solidFill>
                <a:latin typeface="Impact" pitchFamily="34" charset="0"/>
              </a:rPr>
              <a:t>In an emergency situation:</a:t>
            </a:r>
            <a:endParaRPr lang="en-US" sz="48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156" y="1828800"/>
            <a:ext cx="79794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>
                <a:latin typeface="Agency FB" pitchFamily="34" charset="0"/>
              </a:rPr>
              <a:t>Call 911.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>
                <a:latin typeface="Agency FB" pitchFamily="34" charset="0"/>
              </a:rPr>
              <a:t>Give your name, location, and reason for calling.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>
                <a:latin typeface="Agency FB" pitchFamily="34" charset="0"/>
              </a:rPr>
              <a:t>Explain the condition of the injured person.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>
                <a:latin typeface="Agency FB" pitchFamily="34" charset="0"/>
              </a:rPr>
              <a:t>Describe what help the injured person has received.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>
                <a:latin typeface="Agency FB" pitchFamily="34" charset="0"/>
              </a:rPr>
              <a:t>If you cannot call 911, have someone call</a:t>
            </a:r>
            <a:r>
              <a:rPr lang="en-US" sz="3600" dirty="0" smtClean="0">
                <a:latin typeface="Agency FB" pitchFamily="34" charset="0"/>
              </a:rPr>
              <a:t>.</a:t>
            </a:r>
          </a:p>
          <a:p>
            <a:pPr algn="ctr"/>
            <a:endParaRPr lang="en-US" sz="3600" dirty="0" smtClean="0">
              <a:solidFill>
                <a:srgbClr val="000099"/>
              </a:solidFill>
              <a:latin typeface="Agency FB" pitchFamily="34" charset="0"/>
            </a:endParaRPr>
          </a:p>
          <a:p>
            <a:pPr algn="ctr"/>
            <a:r>
              <a:rPr lang="en-US" sz="3600" dirty="0" smtClean="0">
                <a:solidFill>
                  <a:srgbClr val="000099"/>
                </a:solidFill>
                <a:latin typeface="Agency FB" pitchFamily="34" charset="0"/>
              </a:rPr>
              <a:t>Time </a:t>
            </a:r>
            <a:r>
              <a:rPr lang="en-US" sz="3600" dirty="0">
                <a:solidFill>
                  <a:srgbClr val="000099"/>
                </a:solidFill>
                <a:latin typeface="Agency FB" pitchFamily="34" charset="0"/>
              </a:rPr>
              <a:t>is critical in emergency situations. Acting quickly and correctly can save someone’s life.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dirty="0">
              <a:latin typeface="Agency FB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60" y="909484"/>
            <a:ext cx="2197150" cy="157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6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69620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CPR AED Demonstration Video</a:t>
            </a:r>
          </a:p>
          <a:p>
            <a:pPr algn="ctr"/>
            <a:endParaRPr lang="en-US" sz="4800" dirty="0" smtClean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pPr algn="ctr"/>
            <a:endParaRPr lang="en-US" sz="4800" dirty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2400" dirty="0">
                <a:latin typeface="Impact" panose="020B0806030902050204" pitchFamily="34" charset="0"/>
                <a:hlinkClick r:id="rId2"/>
              </a:rPr>
              <a:t>http://</a:t>
            </a:r>
            <a:r>
              <a:rPr lang="en-US" sz="2400" dirty="0" smtClean="0">
                <a:latin typeface="Impact" panose="020B0806030902050204" pitchFamily="34" charset="0"/>
                <a:hlinkClick r:id="rId2"/>
              </a:rPr>
              <a:t>www.youtube.com/watch?v=FyngKNdwNd8</a:t>
            </a:r>
            <a:r>
              <a:rPr lang="en-US" sz="2400" dirty="0" smtClean="0">
                <a:latin typeface="Impact" panose="020B0806030902050204" pitchFamily="34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2564" y="537090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Impact" pitchFamily="34" charset="0"/>
              </a:rPr>
              <a:t>1. ACROSS</a:t>
            </a:r>
            <a:endParaRPr lang="en-US" sz="60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4851" y="1600200"/>
            <a:ext cx="88029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000" dirty="0" smtClean="0">
                <a:latin typeface="Agency FB" pitchFamily="34" charset="0"/>
              </a:rPr>
              <a:t>The </a:t>
            </a:r>
            <a:r>
              <a:rPr lang="en-US" sz="4000" i="1" dirty="0" smtClean="0">
                <a:solidFill>
                  <a:srgbClr val="FF0000"/>
                </a:solidFill>
                <a:latin typeface="Agency FB" pitchFamily="34" charset="0"/>
              </a:rPr>
              <a:t>immediate care </a:t>
            </a:r>
            <a:r>
              <a:rPr lang="en-US" sz="4000" dirty="0" smtClean="0">
                <a:latin typeface="Agency FB" pitchFamily="34" charset="0"/>
              </a:rPr>
              <a:t>given to someone who becomes injured or ill until regular medical care can be provided. </a:t>
            </a:r>
            <a:endParaRPr lang="en-US" sz="4000" dirty="0">
              <a:latin typeface="Agency FB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2564" y="3539192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00B050"/>
                </a:solidFill>
                <a:latin typeface="Impact" pitchFamily="34" charset="0"/>
              </a:rPr>
              <a:t>FIRST AID</a:t>
            </a:r>
            <a:endParaRPr lang="en-US" sz="6000" dirty="0">
              <a:solidFill>
                <a:srgbClr val="00B050"/>
              </a:solidFill>
              <a:latin typeface="Impac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856" y="5334000"/>
            <a:ext cx="8315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0066"/>
                </a:solidFill>
                <a:latin typeface="Agency FB" pitchFamily="34" charset="0"/>
              </a:rPr>
              <a:t>Knowing first aid may help you deal with some emergency situations!</a:t>
            </a:r>
            <a:endParaRPr lang="en-US" sz="3600" dirty="0">
              <a:solidFill>
                <a:srgbClr val="000066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0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286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Poll Everywhere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2564" y="304800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Impact" pitchFamily="34" charset="0"/>
              </a:rPr>
              <a:t>2. ACROSS</a:t>
            </a:r>
            <a:endParaRPr lang="en-US" sz="60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2436" y="1307812"/>
            <a:ext cx="8802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dirty="0" smtClean="0">
                <a:latin typeface="Agency FB" pitchFamily="34" charset="0"/>
              </a:rPr>
              <a:t>A first aid procedure to restore breathing and circulation.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2564" y="1898665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rgbClr val="00B050"/>
                </a:solidFill>
                <a:latin typeface="Impact" pitchFamily="34" charset="0"/>
              </a:rPr>
              <a:t>CPR</a:t>
            </a:r>
          </a:p>
          <a:p>
            <a:pPr algn="ctr"/>
            <a:r>
              <a:rPr lang="en-US" sz="4400" dirty="0" smtClean="0">
                <a:solidFill>
                  <a:srgbClr val="00B050"/>
                </a:solidFill>
                <a:latin typeface="Impact" pitchFamily="34" charset="0"/>
              </a:rPr>
              <a:t>c</a:t>
            </a:r>
            <a:r>
              <a:rPr lang="en-US" sz="4400" dirty="0" smtClean="0">
                <a:solidFill>
                  <a:schemeClr val="tx1"/>
                </a:solidFill>
                <a:latin typeface="Impact" pitchFamily="34" charset="0"/>
              </a:rPr>
              <a:t>ardio</a:t>
            </a:r>
            <a:r>
              <a:rPr lang="en-US" sz="4400" dirty="0" smtClean="0">
                <a:solidFill>
                  <a:srgbClr val="00B050"/>
                </a:solidFill>
                <a:latin typeface="Impact" pitchFamily="34" charset="0"/>
              </a:rPr>
              <a:t>p</a:t>
            </a:r>
            <a:r>
              <a:rPr lang="en-US" sz="4400" dirty="0" smtClean="0">
                <a:solidFill>
                  <a:schemeClr val="tx1"/>
                </a:solidFill>
                <a:latin typeface="Impact" pitchFamily="34" charset="0"/>
              </a:rPr>
              <a:t>ulmonary </a:t>
            </a:r>
            <a:r>
              <a:rPr lang="en-US" sz="4400" dirty="0" smtClean="0">
                <a:solidFill>
                  <a:srgbClr val="00B050"/>
                </a:solidFill>
                <a:latin typeface="Impact" pitchFamily="34" charset="0"/>
              </a:rPr>
              <a:t>r</a:t>
            </a:r>
            <a:r>
              <a:rPr lang="en-US" sz="4400" dirty="0" smtClean="0">
                <a:solidFill>
                  <a:schemeClr val="tx1"/>
                </a:solidFill>
                <a:latin typeface="Impact" pitchFamily="34" charset="0"/>
              </a:rPr>
              <a:t>esuscitation</a:t>
            </a:r>
            <a:endParaRPr lang="en-US" sz="44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856" y="5181600"/>
            <a:ext cx="8315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0066"/>
                </a:solidFill>
                <a:latin typeface="Agency FB" pitchFamily="34" charset="0"/>
              </a:rPr>
              <a:t>CPR should only be performed by someone who has been trained and certified to perform the procedure.</a:t>
            </a:r>
            <a:endParaRPr lang="en-US" sz="3600" dirty="0">
              <a:solidFill>
                <a:srgbClr val="000066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7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13" y="3598991"/>
            <a:ext cx="1827702" cy="137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22564" y="152400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latin typeface="Impact" pitchFamily="34" charset="0"/>
              </a:rPr>
              <a:t>CPR </a:t>
            </a:r>
            <a:r>
              <a:rPr lang="en-US" sz="4000" dirty="0" smtClean="0">
                <a:solidFill>
                  <a:schemeClr val="tx1"/>
                </a:solidFill>
                <a:latin typeface="Impact" pitchFamily="34" charset="0"/>
              </a:rPr>
              <a:t>involves several steps including:</a:t>
            </a:r>
            <a:endParaRPr lang="en-US" sz="4000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868501"/>
            <a:ext cx="82711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en-US" sz="3600" dirty="0">
                <a:latin typeface="Agency FB" pitchFamily="34" charset="0"/>
              </a:rPr>
              <a:t>Checking the </a:t>
            </a:r>
            <a:r>
              <a:rPr lang="en-US" sz="3600" dirty="0" smtClean="0">
                <a:latin typeface="Agency FB" pitchFamily="34" charset="0"/>
              </a:rPr>
              <a:t>scene.</a:t>
            </a:r>
            <a:endParaRPr lang="en-US" sz="3600" dirty="0">
              <a:latin typeface="Agency FB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600" dirty="0">
                <a:latin typeface="Agency FB" pitchFamily="34" charset="0"/>
              </a:rPr>
              <a:t>Checking </a:t>
            </a:r>
            <a:r>
              <a:rPr lang="en-US" sz="3600" dirty="0" smtClean="0">
                <a:latin typeface="Agency FB" pitchFamily="34" charset="0"/>
              </a:rPr>
              <a:t>the victim.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600" dirty="0" smtClean="0">
                <a:latin typeface="Agency FB" pitchFamily="34" charset="0"/>
              </a:rPr>
              <a:t>Call for help. </a:t>
            </a:r>
            <a:endParaRPr lang="en-US" sz="3600" dirty="0">
              <a:latin typeface="Agency FB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600" dirty="0" smtClean="0">
                <a:latin typeface="Agency FB" pitchFamily="34" charset="0"/>
              </a:rPr>
              <a:t>Check for breathing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600" dirty="0" smtClean="0">
                <a:latin typeface="Agency FB" pitchFamily="34" charset="0"/>
              </a:rPr>
              <a:t>Start CPR by </a:t>
            </a:r>
            <a:r>
              <a:rPr lang="en-US" sz="3600" dirty="0">
                <a:latin typeface="Agency FB" pitchFamily="34" charset="0"/>
              </a:rPr>
              <a:t>p</a:t>
            </a:r>
            <a:r>
              <a:rPr lang="en-US" sz="3600" dirty="0" smtClean="0">
                <a:latin typeface="Agency FB" pitchFamily="34" charset="0"/>
              </a:rPr>
              <a:t>erforming 30 chest compressions followed by 2 rescue breaths.</a:t>
            </a:r>
            <a:endParaRPr lang="en-US" sz="3600" dirty="0">
              <a:latin typeface="Agency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13" y="4919008"/>
            <a:ext cx="81757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99"/>
                </a:solidFill>
                <a:latin typeface="Agency FB" pitchFamily="34" charset="0"/>
              </a:rPr>
              <a:t>If the heart stops beating, the flow of blood to the brain stops. When the brain stops functioning, breathing also </a:t>
            </a:r>
            <a:r>
              <a:rPr lang="en-US" sz="3600" dirty="0" smtClean="0">
                <a:solidFill>
                  <a:srgbClr val="000099"/>
                </a:solidFill>
                <a:latin typeface="Agency FB" pitchFamily="34" charset="0"/>
              </a:rPr>
              <a:t>stops</a:t>
            </a:r>
            <a:endParaRPr lang="en-US" sz="3600" dirty="0">
              <a:solidFill>
                <a:srgbClr val="000099"/>
              </a:solidFill>
              <a:latin typeface="Agency FB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02" y="1179255"/>
            <a:ext cx="24622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3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2564" y="537090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Impact" pitchFamily="34" charset="0"/>
              </a:rPr>
              <a:t>3. DOWN</a:t>
            </a:r>
            <a:endParaRPr lang="en-US" sz="60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4851" y="1600200"/>
            <a:ext cx="88029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000" dirty="0" smtClean="0">
                <a:latin typeface="Agency FB" pitchFamily="34" charset="0"/>
              </a:rPr>
              <a:t>A first aid procedure where someone forces air into the lungs after each compression cycle of CPR.</a:t>
            </a:r>
            <a:endParaRPr lang="en-US" sz="4000" dirty="0">
              <a:latin typeface="Agency FB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4184" y="3886200"/>
            <a:ext cx="8001000" cy="102685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00B050"/>
                </a:solidFill>
                <a:latin typeface="Impact" pitchFamily="34" charset="0"/>
              </a:rPr>
              <a:t>RESCUE BREATH</a:t>
            </a:r>
            <a:endParaRPr lang="en-US" sz="6000" dirty="0">
              <a:solidFill>
                <a:srgbClr val="00B050"/>
              </a:solidFill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559" y="5334000"/>
            <a:ext cx="7464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gency FB" panose="020B0503020202020204" pitchFamily="34" charset="0"/>
              </a:rPr>
              <a:t>G</a:t>
            </a:r>
            <a:r>
              <a:rPr lang="en-US" sz="4000" dirty="0" smtClean="0">
                <a:latin typeface="Agency FB" panose="020B0503020202020204" pitchFamily="34" charset="0"/>
              </a:rPr>
              <a:t>ive two rescue breaths after each 30 compression cycle. </a:t>
            </a:r>
            <a:endParaRPr lang="en-US" sz="4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7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6282" y="228600"/>
            <a:ext cx="44390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Agency FB" pitchFamily="34" charset="0"/>
              </a:rPr>
              <a:t>Performing the CPR Cycles</a:t>
            </a:r>
            <a:endParaRPr lang="en-US" sz="3600" b="1" dirty="0">
              <a:solidFill>
                <a:schemeClr val="accent1"/>
              </a:solidFill>
              <a:latin typeface="Agency FB" pitchFamily="34" charset="0"/>
            </a:endParaRPr>
          </a:p>
        </p:txBody>
      </p:sp>
      <p:pic>
        <p:nvPicPr>
          <p:cNvPr id="4" name="Picture 6" descr="New fi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" y="990600"/>
            <a:ext cx="880798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215523" y="228600"/>
            <a:ext cx="663675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Agency FB" pitchFamily="34" charset="0"/>
              </a:rPr>
              <a:t>Automated External Defibrillators</a:t>
            </a:r>
            <a:endParaRPr lang="en-US" sz="4400" b="1" dirty="0">
              <a:solidFill>
                <a:schemeClr val="accent1"/>
              </a:solidFill>
              <a:latin typeface="Agency FB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8288" y="1371600"/>
            <a:ext cx="8531225" cy="3852863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dirty="0" smtClean="0">
                <a:latin typeface="Agency FB" pitchFamily="34" charset="0"/>
              </a:rPr>
              <a:t>An AED is used when a person’s heart stops beating.</a:t>
            </a:r>
          </a:p>
          <a:p>
            <a:pPr marL="0" indent="0" algn="ctr">
              <a:buFontTx/>
              <a:buNone/>
            </a:pPr>
            <a:endParaRPr lang="en-US" sz="1400" dirty="0" smtClean="0">
              <a:latin typeface="Agency FB" pitchFamily="34" charset="0"/>
            </a:endParaRPr>
          </a:p>
          <a:p>
            <a:pPr marL="0" indent="0" algn="ctr">
              <a:buFontTx/>
              <a:buNone/>
            </a:pPr>
            <a:r>
              <a:rPr lang="en-US" sz="3600" dirty="0" smtClean="0">
                <a:latin typeface="Agency FB" pitchFamily="34" charset="0"/>
              </a:rPr>
              <a:t>An automated external defibrillator (AED) sends a quick jolt of electricity to the heart through the chest to make a heart start beating.</a:t>
            </a:r>
          </a:p>
          <a:p>
            <a:pPr marL="0" indent="0" algn="ctr">
              <a:buFontTx/>
              <a:buNone/>
            </a:pPr>
            <a:endParaRPr lang="en-US" sz="1050" dirty="0" smtClean="0">
              <a:latin typeface="Agency FB" pitchFamily="34" charset="0"/>
            </a:endParaRPr>
          </a:p>
          <a:p>
            <a:pPr marL="0" indent="0" algn="ctr">
              <a:buFontTx/>
              <a:buNone/>
            </a:pPr>
            <a:r>
              <a:rPr lang="en-US" sz="3600" dirty="0" smtClean="0">
                <a:latin typeface="Agency FB" pitchFamily="34" charset="0"/>
              </a:rPr>
              <a:t>More and more public places keep AEDs on hand.</a:t>
            </a:r>
            <a:endParaRPr lang="en-US" sz="3600" dirty="0">
              <a:latin typeface="Agency FB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0" y="5048855"/>
            <a:ext cx="1753685" cy="175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88015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78502"/>
            <a:ext cx="1905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9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4566</TotalTime>
  <Words>909</Words>
  <Application>Microsoft Office PowerPoint</Application>
  <PresentationFormat>On-screen Show (4:3)</PresentationFormat>
  <Paragraphs>135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Thatch</vt:lpstr>
      <vt:lpstr>PowerPoint Presentation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Health with Coach Riley</dc:title>
  <dc:creator>Windows User</dc:creator>
  <cp:lastModifiedBy>Windows User</cp:lastModifiedBy>
  <cp:revision>71</cp:revision>
  <dcterms:created xsi:type="dcterms:W3CDTF">2013-08-11T23:32:59Z</dcterms:created>
  <dcterms:modified xsi:type="dcterms:W3CDTF">2015-03-19T13:39:25Z</dcterms:modified>
</cp:coreProperties>
</file>